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29094-7F21-43C3-9793-03D405C7E1A6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3AABA-685A-496C-85A3-F45EA7A045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311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ea typeface="ＭＳ Ｐゴシック" pitchFamily="34" charset="-128"/>
            </a:endParaRPr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86CDFBE-0C11-40CB-948C-A7EDCD461996}" type="slidenum">
              <a:rPr lang="fr-FR" altLang="fr-FR" smtClean="0"/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79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75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25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77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39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43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758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117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9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42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15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0320E-F238-417C-8CE3-F8CAE9CA0CC9}" type="datetimeFigureOut">
              <a:rPr lang="fr-FR" smtClean="0"/>
              <a:t>03/11/2014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06829-88FE-4FF2-92E7-B229152A21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39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avec flèche 6"/>
          <p:cNvCxnSpPr/>
          <p:nvPr/>
        </p:nvCxnSpPr>
        <p:spPr>
          <a:xfrm flipV="1">
            <a:off x="0" y="2341563"/>
            <a:ext cx="8575675" cy="19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Éclair 7"/>
          <p:cNvSpPr/>
          <p:nvPr/>
        </p:nvSpPr>
        <p:spPr>
          <a:xfrm rot="1255908">
            <a:off x="-90488" y="1385888"/>
            <a:ext cx="484188" cy="950912"/>
          </a:xfrm>
          <a:prstGeom prst="lightningBolt">
            <a:avLst/>
          </a:prstGeom>
          <a:gradFill>
            <a:gsLst>
              <a:gs pos="10000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6324" name="ZoneTexte 8"/>
          <p:cNvSpPr txBox="1">
            <a:spLocks noChangeArrowheads="1"/>
          </p:cNvSpPr>
          <p:nvPr/>
        </p:nvSpPr>
        <p:spPr bwMode="auto">
          <a:xfrm>
            <a:off x="63500" y="1112838"/>
            <a:ext cx="969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acr</a:t>
            </a:r>
          </a:p>
        </p:txBody>
      </p:sp>
      <p:sp>
        <p:nvSpPr>
          <p:cNvPr id="10" name="Cœur 9"/>
          <p:cNvSpPr/>
          <p:nvPr/>
        </p:nvSpPr>
        <p:spPr>
          <a:xfrm>
            <a:off x="342900" y="1825625"/>
            <a:ext cx="587375" cy="493713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 err="1"/>
              <a:t>racs</a:t>
            </a:r>
            <a:endParaRPr lang="fr-FR" sz="900" dirty="0"/>
          </a:p>
        </p:txBody>
      </p:sp>
      <p:sp>
        <p:nvSpPr>
          <p:cNvPr id="11" name="Flèche vers le bas 10"/>
          <p:cNvSpPr/>
          <p:nvPr/>
        </p:nvSpPr>
        <p:spPr>
          <a:xfrm>
            <a:off x="946150" y="827088"/>
            <a:ext cx="212725" cy="15335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6327" name="ZoneTexte 11"/>
          <p:cNvSpPr txBox="1">
            <a:spLocks noChangeArrowheads="1"/>
          </p:cNvSpPr>
          <p:nvPr/>
        </p:nvSpPr>
        <p:spPr bwMode="auto">
          <a:xfrm>
            <a:off x="831850" y="223838"/>
            <a:ext cx="9048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Entrée Réa</a:t>
            </a:r>
          </a:p>
        </p:txBody>
      </p:sp>
      <p:sp>
        <p:nvSpPr>
          <p:cNvPr id="56328" name="ZoneTexte 12"/>
          <p:cNvSpPr txBox="1">
            <a:spLocks noChangeArrowheads="1"/>
          </p:cNvSpPr>
          <p:nvPr/>
        </p:nvSpPr>
        <p:spPr bwMode="auto">
          <a:xfrm>
            <a:off x="6350" y="2409825"/>
            <a:ext cx="674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H0</a:t>
            </a:r>
          </a:p>
        </p:txBody>
      </p:sp>
      <p:sp>
        <p:nvSpPr>
          <p:cNvPr id="14" name="Organigramme : Bande perforée 13"/>
          <p:cNvSpPr/>
          <p:nvPr/>
        </p:nvSpPr>
        <p:spPr>
          <a:xfrm>
            <a:off x="1246188" y="1081088"/>
            <a:ext cx="1884362" cy="1181100"/>
          </a:xfrm>
          <a:prstGeom prst="flowChartPunchedTap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Target température management</a:t>
            </a:r>
          </a:p>
        </p:txBody>
      </p:sp>
      <p:sp>
        <p:nvSpPr>
          <p:cNvPr id="15" name="Flèche vers le bas 14"/>
          <p:cNvSpPr/>
          <p:nvPr/>
        </p:nvSpPr>
        <p:spPr>
          <a:xfrm>
            <a:off x="3481388" y="815975"/>
            <a:ext cx="217487" cy="14970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6331" name="ZoneTexte 15"/>
          <p:cNvSpPr txBox="1">
            <a:spLocks noChangeArrowheads="1"/>
          </p:cNvSpPr>
          <p:nvPr/>
        </p:nvSpPr>
        <p:spPr bwMode="auto">
          <a:xfrm>
            <a:off x="3495675" y="244475"/>
            <a:ext cx="10715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Arrêt sédation</a:t>
            </a:r>
          </a:p>
        </p:txBody>
      </p:sp>
      <p:sp>
        <p:nvSpPr>
          <p:cNvPr id="56332" name="ZoneTexte 16"/>
          <p:cNvSpPr txBox="1">
            <a:spLocks noChangeArrowheads="1"/>
          </p:cNvSpPr>
          <p:nvPr/>
        </p:nvSpPr>
        <p:spPr bwMode="auto">
          <a:xfrm>
            <a:off x="2357438" y="2409825"/>
            <a:ext cx="684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H24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3670300" y="1755775"/>
            <a:ext cx="265112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lèche vers le bas 19"/>
          <p:cNvSpPr/>
          <p:nvPr/>
        </p:nvSpPr>
        <p:spPr>
          <a:xfrm>
            <a:off x="6302375" y="827088"/>
            <a:ext cx="239713" cy="14954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6335" name="ZoneTexte 20"/>
          <p:cNvSpPr txBox="1">
            <a:spLocks noChangeArrowheads="1"/>
          </p:cNvSpPr>
          <p:nvPr/>
        </p:nvSpPr>
        <p:spPr bwMode="auto">
          <a:xfrm>
            <a:off x="6267450" y="106363"/>
            <a:ext cx="14319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Examens cliniques références</a:t>
            </a:r>
          </a:p>
        </p:txBody>
      </p:sp>
      <p:sp>
        <p:nvSpPr>
          <p:cNvPr id="56336" name="ZoneTexte 21"/>
          <p:cNvSpPr txBox="1">
            <a:spLocks noChangeArrowheads="1"/>
          </p:cNvSpPr>
          <p:nvPr/>
        </p:nvSpPr>
        <p:spPr bwMode="auto">
          <a:xfrm>
            <a:off x="4638675" y="1825625"/>
            <a:ext cx="841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&gt;72h</a:t>
            </a:r>
          </a:p>
        </p:txBody>
      </p:sp>
      <p:sp>
        <p:nvSpPr>
          <p:cNvPr id="56337" name="ZoneTexte 22"/>
          <p:cNvSpPr txBox="1">
            <a:spLocks noChangeArrowheads="1"/>
          </p:cNvSpPr>
          <p:nvPr/>
        </p:nvSpPr>
        <p:spPr bwMode="auto">
          <a:xfrm>
            <a:off x="3937000" y="2409825"/>
            <a:ext cx="701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h48</a:t>
            </a:r>
          </a:p>
        </p:txBody>
      </p:sp>
      <p:sp>
        <p:nvSpPr>
          <p:cNvPr id="56338" name="ZoneTexte 23"/>
          <p:cNvSpPr txBox="1">
            <a:spLocks noChangeArrowheads="1"/>
          </p:cNvSpPr>
          <p:nvPr/>
        </p:nvSpPr>
        <p:spPr bwMode="auto">
          <a:xfrm>
            <a:off x="5480050" y="2400300"/>
            <a:ext cx="682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h72</a:t>
            </a:r>
          </a:p>
        </p:txBody>
      </p:sp>
      <p:sp>
        <p:nvSpPr>
          <p:cNvPr id="28" name="Parchemin vertical 27"/>
          <p:cNvSpPr/>
          <p:nvPr/>
        </p:nvSpPr>
        <p:spPr>
          <a:xfrm rot="16200000">
            <a:off x="1682750" y="2322513"/>
            <a:ext cx="725488" cy="2817812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fr-FR" dirty="0"/>
              <a:t>Si</a:t>
            </a:r>
          </a:p>
          <a:p>
            <a:pPr algn="ctr">
              <a:defRPr/>
            </a:pPr>
            <a:r>
              <a:rPr lang="fr-FR" dirty="0"/>
              <a:t>Pas de réveil</a:t>
            </a:r>
          </a:p>
        </p:txBody>
      </p:sp>
      <p:cxnSp>
        <p:nvCxnSpPr>
          <p:cNvPr id="31" name="Connecteur droit 30"/>
          <p:cNvCxnSpPr>
            <a:stCxn id="15" idx="2"/>
          </p:cNvCxnSpPr>
          <p:nvPr/>
        </p:nvCxnSpPr>
        <p:spPr>
          <a:xfrm flipH="1">
            <a:off x="3590925" y="2312988"/>
            <a:ext cx="0" cy="38750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3590925" y="3532188"/>
            <a:ext cx="80962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342" name="ZoneTexte 33"/>
          <p:cNvSpPr txBox="1">
            <a:spLocks noChangeArrowheads="1"/>
          </p:cNvSpPr>
          <p:nvPr/>
        </p:nvSpPr>
        <p:spPr bwMode="auto">
          <a:xfrm>
            <a:off x="3614738" y="3648075"/>
            <a:ext cx="1162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900">
                <a:latin typeface="Arial" charset="0"/>
              </a:rPr>
              <a:t>Au moins 12h après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498975" y="3390900"/>
            <a:ext cx="725488" cy="531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EEG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723063" y="3087688"/>
            <a:ext cx="820737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2 </a:t>
            </a:r>
            <a:r>
              <a:rPr lang="fr-FR" dirty="0" err="1"/>
              <a:t>eme</a:t>
            </a:r>
            <a:r>
              <a:rPr lang="fr-FR" dirty="0"/>
              <a:t> EEG</a:t>
            </a:r>
          </a:p>
        </p:txBody>
      </p:sp>
      <p:sp>
        <p:nvSpPr>
          <p:cNvPr id="56345" name="ZoneTexte 37"/>
          <p:cNvSpPr txBox="1">
            <a:spLocks noChangeArrowheads="1"/>
          </p:cNvSpPr>
          <p:nvPr/>
        </p:nvSpPr>
        <p:spPr bwMode="auto">
          <a:xfrm>
            <a:off x="1582738" y="5111750"/>
            <a:ext cx="1871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Arial" charset="0"/>
              </a:rPr>
              <a:t>Si épilepsie/myoclonie </a:t>
            </a:r>
            <a:r>
              <a:rPr lang="fr-FR" altLang="fr-FR" sz="1800">
                <a:latin typeface="Arial" charset="0"/>
              </a:rPr>
              <a:t>: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725863" y="5111750"/>
            <a:ext cx="2697162" cy="527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EEG des que possible et répétés à la demande</a:t>
            </a:r>
          </a:p>
        </p:txBody>
      </p:sp>
      <p:sp>
        <p:nvSpPr>
          <p:cNvPr id="56347" name="ZoneTexte 39"/>
          <p:cNvSpPr txBox="1">
            <a:spLocks noChangeArrowheads="1"/>
          </p:cNvSpPr>
          <p:nvPr/>
        </p:nvSpPr>
        <p:spPr bwMode="auto">
          <a:xfrm>
            <a:off x="6923088" y="5111750"/>
            <a:ext cx="1552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dirty="0" err="1">
                <a:latin typeface="Arial" charset="0"/>
              </a:rPr>
              <a:t>Ttt</a:t>
            </a:r>
            <a:r>
              <a:rPr lang="fr-FR" altLang="fr-FR" sz="1200" dirty="0">
                <a:latin typeface="Arial" charset="0"/>
              </a:rPr>
              <a:t> éventuel </a:t>
            </a:r>
            <a:r>
              <a:rPr lang="fr-FR" altLang="fr-FR" sz="1200" dirty="0" smtClean="0">
                <a:latin typeface="Arial" charset="0"/>
              </a:rPr>
              <a:t>état de mal </a:t>
            </a:r>
            <a:r>
              <a:rPr lang="fr-FR" altLang="fr-FR" sz="1200" dirty="0">
                <a:latin typeface="Arial" charset="0"/>
              </a:rPr>
              <a:t>/ AG +/- BIS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dirty="0">
                <a:latin typeface="Arial" charset="0"/>
              </a:rPr>
              <a:t>Réévaluation 72h </a:t>
            </a:r>
            <a:r>
              <a:rPr lang="fr-FR" altLang="fr-FR" sz="1200" dirty="0" err="1">
                <a:latin typeface="Arial" charset="0"/>
              </a:rPr>
              <a:t>ttt</a:t>
            </a:r>
            <a:r>
              <a:rPr lang="fr-FR" altLang="fr-FR" sz="1200" dirty="0">
                <a:latin typeface="Arial" charset="0"/>
              </a:rPr>
              <a:t> bien conduit</a:t>
            </a:r>
          </a:p>
        </p:txBody>
      </p:sp>
      <p:sp>
        <p:nvSpPr>
          <p:cNvPr id="56348" name="ZoneTexte 40"/>
          <p:cNvSpPr txBox="1">
            <a:spLocks noChangeArrowheads="1"/>
          </p:cNvSpPr>
          <p:nvPr/>
        </p:nvSpPr>
        <p:spPr bwMode="auto">
          <a:xfrm>
            <a:off x="3905250" y="3133725"/>
            <a:ext cx="9556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Arial" charset="0"/>
              </a:rPr>
              <a:t>H48 NSE</a:t>
            </a:r>
          </a:p>
        </p:txBody>
      </p:sp>
      <p:sp>
        <p:nvSpPr>
          <p:cNvPr id="56349" name="Rectangle 41"/>
          <p:cNvSpPr>
            <a:spLocks noChangeArrowheads="1"/>
          </p:cNvSpPr>
          <p:nvPr/>
        </p:nvSpPr>
        <p:spPr bwMode="auto">
          <a:xfrm>
            <a:off x="5448300" y="3108325"/>
            <a:ext cx="823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Arial" charset="0"/>
              </a:rPr>
              <a:t>H72 NSE</a:t>
            </a:r>
          </a:p>
        </p:txBody>
      </p:sp>
      <p:cxnSp>
        <p:nvCxnSpPr>
          <p:cNvPr id="44" name="Connecteur droit 43"/>
          <p:cNvCxnSpPr/>
          <p:nvPr/>
        </p:nvCxnSpPr>
        <p:spPr>
          <a:xfrm flipV="1">
            <a:off x="74613" y="3036888"/>
            <a:ext cx="8967787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20" idx="2"/>
          </p:cNvCxnSpPr>
          <p:nvPr/>
        </p:nvCxnSpPr>
        <p:spPr>
          <a:xfrm>
            <a:off x="6423025" y="2322513"/>
            <a:ext cx="0" cy="19192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>
          <a:xfrm>
            <a:off x="6423025" y="3832225"/>
            <a:ext cx="808038" cy="3508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N20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821113" y="4265613"/>
            <a:ext cx="2074862" cy="2841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000" dirty="0"/>
              <a:t>Examen clinique quotidien:</a:t>
            </a:r>
          </a:p>
          <a:p>
            <a:pPr algn="ctr">
              <a:defRPr/>
            </a:pPr>
            <a:r>
              <a:rPr lang="fr-FR" sz="1000" dirty="0"/>
              <a:t>Reflexe TC dont RPM et RC, Glasgow</a:t>
            </a:r>
          </a:p>
        </p:txBody>
      </p:sp>
      <p:pic>
        <p:nvPicPr>
          <p:cNvPr id="563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25" y="4265613"/>
            <a:ext cx="2170113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Éclair 48"/>
          <p:cNvSpPr/>
          <p:nvPr/>
        </p:nvSpPr>
        <p:spPr>
          <a:xfrm rot="547098">
            <a:off x="8342313" y="3063875"/>
            <a:ext cx="506412" cy="879475"/>
          </a:xfrm>
          <a:prstGeom prst="lightningBolt">
            <a:avLst/>
          </a:prstGeom>
          <a:gradFill>
            <a:gsLst>
              <a:gs pos="10000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6356" name="ZoneTexte 50"/>
          <p:cNvSpPr txBox="1">
            <a:spLocks noChangeArrowheads="1"/>
          </p:cNvSpPr>
          <p:nvPr/>
        </p:nvSpPr>
        <p:spPr bwMode="auto">
          <a:xfrm>
            <a:off x="8153400" y="3841750"/>
            <a:ext cx="1112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>
                <a:latin typeface="Arial" charset="0"/>
              </a:rPr>
              <a:t>Réunion pluridisciplinaire</a:t>
            </a:r>
          </a:p>
        </p:txBody>
      </p:sp>
      <p:sp>
        <p:nvSpPr>
          <p:cNvPr id="56357" name="ZoneTexte 51"/>
          <p:cNvSpPr txBox="1">
            <a:spLocks noChangeArrowheads="1"/>
          </p:cNvSpPr>
          <p:nvPr/>
        </p:nvSpPr>
        <p:spPr bwMode="auto">
          <a:xfrm>
            <a:off x="8594725" y="3133725"/>
            <a:ext cx="549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&gt;j5</a:t>
            </a:r>
          </a:p>
        </p:txBody>
      </p:sp>
    </p:spTree>
    <p:extLst>
      <p:ext uri="{BB962C8B-B14F-4D97-AF65-F5344CB8AC3E}">
        <p14:creationId xmlns:p14="http://schemas.microsoft.com/office/powerpoint/2010/main" val="136012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8" y="0"/>
            <a:ext cx="4710112" cy="3603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Evaluation pronostic</a:t>
            </a:r>
          </a:p>
        </p:txBody>
      </p:sp>
      <p:sp>
        <p:nvSpPr>
          <p:cNvPr id="8" name="Flèche à angle droit 7"/>
          <p:cNvSpPr/>
          <p:nvPr/>
        </p:nvSpPr>
        <p:spPr>
          <a:xfrm rot="5400000">
            <a:off x="438151" y="1595437"/>
            <a:ext cx="461962" cy="34131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Organigramme : Bande perforée 8"/>
          <p:cNvSpPr/>
          <p:nvPr/>
        </p:nvSpPr>
        <p:spPr>
          <a:xfrm>
            <a:off x="933450" y="1535113"/>
            <a:ext cx="2078038" cy="588962"/>
          </a:xfrm>
          <a:prstGeom prst="flowChartPunchedTap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smtClean="0"/>
              <a:t>Coma Glasgow &lt;8</a:t>
            </a:r>
            <a:endParaRPr lang="fr-FR" sz="1600" dirty="0"/>
          </a:p>
        </p:txBody>
      </p:sp>
      <p:sp>
        <p:nvSpPr>
          <p:cNvPr id="11" name="Rectangle 10"/>
          <p:cNvSpPr/>
          <p:nvPr/>
        </p:nvSpPr>
        <p:spPr>
          <a:xfrm>
            <a:off x="53975" y="2395538"/>
            <a:ext cx="2235200" cy="4794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Apres 72h arrêt sédation: RPM -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3189288"/>
            <a:ext cx="2830513" cy="793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Apres 72h arrêt sédation : </a:t>
            </a:r>
          </a:p>
          <a:p>
            <a:pPr algn="ctr">
              <a:defRPr/>
            </a:pPr>
            <a:r>
              <a:rPr lang="fr-FR" sz="1600" dirty="0"/>
              <a:t>N20-  bilatéral et Glasgow M≤2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81700" y="2395538"/>
            <a:ext cx="1693863" cy="495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err="1"/>
              <a:t>Burst</a:t>
            </a:r>
            <a:r>
              <a:rPr lang="fr-FR" sz="1600" dirty="0"/>
              <a:t> suppression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99001" y="2399082"/>
            <a:ext cx="1416819" cy="558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 smtClean="0"/>
              <a:t>EME myoclonique</a:t>
            </a:r>
            <a:endParaRPr lang="fr-FR" sz="1600" dirty="0"/>
          </a:p>
        </p:txBody>
      </p:sp>
      <p:sp>
        <p:nvSpPr>
          <p:cNvPr id="20" name="Rectangle 19"/>
          <p:cNvSpPr/>
          <p:nvPr/>
        </p:nvSpPr>
        <p:spPr>
          <a:xfrm>
            <a:off x="2830513" y="4147344"/>
            <a:ext cx="1235075" cy="5286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SE ou doute</a:t>
            </a:r>
          </a:p>
          <a:p>
            <a:pPr algn="ctr">
              <a:defRPr/>
            </a:pPr>
            <a:r>
              <a:rPr lang="fr-FR" sz="1600" dirty="0"/>
              <a:t>Avis neuro</a:t>
            </a:r>
          </a:p>
        </p:txBody>
      </p:sp>
      <p:sp>
        <p:nvSpPr>
          <p:cNvPr id="21" name="Flèche droite 20"/>
          <p:cNvSpPr/>
          <p:nvPr/>
        </p:nvSpPr>
        <p:spPr>
          <a:xfrm rot="5400000">
            <a:off x="3354215" y="4811712"/>
            <a:ext cx="306387" cy="469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7357" name="ZoneTexte 18"/>
          <p:cNvSpPr txBox="1">
            <a:spLocks noChangeArrowheads="1"/>
          </p:cNvSpPr>
          <p:nvPr/>
        </p:nvSpPr>
        <p:spPr bwMode="auto">
          <a:xfrm>
            <a:off x="1415256" y="5200650"/>
            <a:ext cx="38488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 dirty="0" err="1">
                <a:latin typeface="Arial" charset="0"/>
              </a:rPr>
              <a:t>Ttt</a:t>
            </a:r>
            <a:r>
              <a:rPr lang="fr-FR" altLang="fr-FR" sz="1400" dirty="0">
                <a:latin typeface="Arial" charset="0"/>
              </a:rPr>
              <a:t> état mal, AG +/- BIS contrôles EEG itératifs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 dirty="0">
                <a:latin typeface="Arial" charset="0"/>
              </a:rPr>
              <a:t>Si pas évolution après &gt;72h </a:t>
            </a:r>
            <a:r>
              <a:rPr lang="fr-FR" altLang="fr-FR" sz="1400" dirty="0" err="1">
                <a:latin typeface="Arial" charset="0"/>
              </a:rPr>
              <a:t>ttt</a:t>
            </a:r>
            <a:r>
              <a:rPr lang="fr-FR" altLang="fr-FR" sz="1400" dirty="0">
                <a:latin typeface="Arial" charset="0"/>
              </a:rPr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7788" y="490538"/>
            <a:ext cx="2235200" cy="2397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Comorbidités 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3975" y="827088"/>
            <a:ext cx="2235200" cy="241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DMV 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7788" y="1176338"/>
            <a:ext cx="2235200" cy="2397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Mort encéphalique 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732588" y="473710"/>
            <a:ext cx="1303338" cy="446088"/>
          </a:xfrm>
          <a:prstGeom prst="rect">
            <a:avLst/>
          </a:prstGeom>
          <a:gradFill>
            <a:gsLst>
              <a:gs pos="89999">
                <a:srgbClr val="FF0000"/>
              </a:gs>
              <a:gs pos="100000">
                <a:srgbClr val="FF8200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LATA</a:t>
            </a:r>
          </a:p>
        </p:txBody>
      </p:sp>
      <p:sp>
        <p:nvSpPr>
          <p:cNvPr id="57364" name="ZoneTexte 28"/>
          <p:cNvSpPr txBox="1">
            <a:spLocks noChangeArrowheads="1"/>
          </p:cNvSpPr>
          <p:nvPr/>
        </p:nvSpPr>
        <p:spPr bwMode="auto">
          <a:xfrm>
            <a:off x="611188" y="2873375"/>
            <a:ext cx="1387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>
                <a:latin typeface="Arial" charset="0"/>
              </a:rPr>
              <a:t>Ou</a:t>
            </a:r>
            <a:r>
              <a:rPr lang="fr-FR" altLang="fr-FR" sz="1800">
                <a:latin typeface="Arial" charset="0"/>
              </a:rPr>
              <a:t> </a:t>
            </a:r>
          </a:p>
        </p:txBody>
      </p:sp>
      <p:sp>
        <p:nvSpPr>
          <p:cNvPr id="31" name="Flèche droite 30"/>
          <p:cNvSpPr/>
          <p:nvPr/>
        </p:nvSpPr>
        <p:spPr>
          <a:xfrm rot="5400000">
            <a:off x="6561138" y="3133725"/>
            <a:ext cx="534988" cy="21748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4309606" y="2395167"/>
            <a:ext cx="1611313" cy="5826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dirty="0"/>
              <a:t>Anoxique avis neuro pas de </a:t>
            </a:r>
            <a:r>
              <a:rPr lang="fr-FR" sz="1600" dirty="0" err="1"/>
              <a:t>ttt</a:t>
            </a:r>
            <a:endParaRPr lang="fr-FR" sz="1600" dirty="0"/>
          </a:p>
        </p:txBody>
      </p:sp>
      <p:sp>
        <p:nvSpPr>
          <p:cNvPr id="33" name="Rectangle 32"/>
          <p:cNvSpPr/>
          <p:nvPr/>
        </p:nvSpPr>
        <p:spPr>
          <a:xfrm>
            <a:off x="3702050" y="6538913"/>
            <a:ext cx="1303338" cy="292100"/>
          </a:xfrm>
          <a:prstGeom prst="rect">
            <a:avLst/>
          </a:prstGeom>
          <a:gradFill>
            <a:gsLst>
              <a:gs pos="89999">
                <a:srgbClr val="FF0000"/>
              </a:gs>
              <a:gs pos="100000">
                <a:srgbClr val="FF8200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LATA </a:t>
            </a:r>
          </a:p>
        </p:txBody>
      </p:sp>
      <p:sp>
        <p:nvSpPr>
          <p:cNvPr id="57368" name="ZoneTexte 31"/>
          <p:cNvSpPr txBox="1">
            <a:spLocks noChangeArrowheads="1"/>
          </p:cNvSpPr>
          <p:nvPr/>
        </p:nvSpPr>
        <p:spPr bwMode="auto">
          <a:xfrm>
            <a:off x="6110288" y="3590925"/>
            <a:ext cx="16779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>
                <a:latin typeface="Arial" charset="0"/>
              </a:rPr>
              <a:t>Réévaluation EEG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>
                <a:latin typeface="Arial" charset="0"/>
              </a:rPr>
              <a:t>Elimine cause médicamenteuse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10288" y="4716463"/>
            <a:ext cx="1452562" cy="781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Absence d’évolution clinique et EEG</a:t>
            </a:r>
          </a:p>
        </p:txBody>
      </p:sp>
      <p:sp>
        <p:nvSpPr>
          <p:cNvPr id="36" name="Flèche droite 35"/>
          <p:cNvSpPr/>
          <p:nvPr/>
        </p:nvSpPr>
        <p:spPr>
          <a:xfrm rot="5400000">
            <a:off x="6573838" y="4303713"/>
            <a:ext cx="533400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7850188" y="2360613"/>
            <a:ext cx="1293812" cy="1025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Absence des cas précédents </a:t>
            </a:r>
          </a:p>
        </p:txBody>
      </p:sp>
      <p:sp>
        <p:nvSpPr>
          <p:cNvPr id="39" name="Flèche droite 38"/>
          <p:cNvSpPr/>
          <p:nvPr/>
        </p:nvSpPr>
        <p:spPr>
          <a:xfrm rot="5400000">
            <a:off x="8230394" y="3701256"/>
            <a:ext cx="533400" cy="21748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7988300" y="4114800"/>
            <a:ext cx="1150938" cy="12874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Listing des facteurs pronostics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0838" y="6108700"/>
            <a:ext cx="8682037" cy="3032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Discussion pluridisciplinaire</a:t>
            </a:r>
          </a:p>
        </p:txBody>
      </p:sp>
      <p:sp>
        <p:nvSpPr>
          <p:cNvPr id="57375" name="ZoneTexte 40"/>
          <p:cNvSpPr txBox="1">
            <a:spLocks noChangeArrowheads="1"/>
          </p:cNvSpPr>
          <p:nvPr/>
        </p:nvSpPr>
        <p:spPr bwMode="auto">
          <a:xfrm>
            <a:off x="5446713" y="6470650"/>
            <a:ext cx="2228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 </a:t>
            </a:r>
          </a:p>
        </p:txBody>
      </p:sp>
      <p:sp>
        <p:nvSpPr>
          <p:cNvPr id="42" name="Flèche droite 41"/>
          <p:cNvSpPr/>
          <p:nvPr/>
        </p:nvSpPr>
        <p:spPr>
          <a:xfrm rot="4693191">
            <a:off x="-97631" y="4744244"/>
            <a:ext cx="1647825" cy="604837"/>
          </a:xfrm>
          <a:prstGeom prst="rightArrow">
            <a:avLst>
              <a:gd name="adj1" fmla="val 27867"/>
              <a:gd name="adj2" fmla="val 49912"/>
            </a:avLst>
          </a:prstGeom>
          <a:gradFill>
            <a:gsLst>
              <a:gs pos="10000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4" name="Flèche droite 43"/>
          <p:cNvSpPr/>
          <p:nvPr/>
        </p:nvSpPr>
        <p:spPr>
          <a:xfrm rot="5400000">
            <a:off x="3776539" y="4300937"/>
            <a:ext cx="2974180" cy="488950"/>
          </a:xfrm>
          <a:prstGeom prst="rightArrow">
            <a:avLst>
              <a:gd name="adj1" fmla="val 31961"/>
              <a:gd name="adj2" fmla="val 49912"/>
            </a:avLst>
          </a:prstGeom>
          <a:gradFill>
            <a:gsLst>
              <a:gs pos="10000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5" name="Flèche droite 44"/>
          <p:cNvSpPr/>
          <p:nvPr/>
        </p:nvSpPr>
        <p:spPr>
          <a:xfrm rot="5400000">
            <a:off x="6715919" y="5571332"/>
            <a:ext cx="484187" cy="488950"/>
          </a:xfrm>
          <a:prstGeom prst="rightArrow">
            <a:avLst>
              <a:gd name="adj1" fmla="val 28186"/>
              <a:gd name="adj2" fmla="val 49912"/>
            </a:avLst>
          </a:prstGeom>
          <a:gradFill>
            <a:gsLst>
              <a:gs pos="10000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6" name="Flèche droite 45"/>
          <p:cNvSpPr/>
          <p:nvPr/>
        </p:nvSpPr>
        <p:spPr>
          <a:xfrm rot="5400000">
            <a:off x="8293100" y="5518150"/>
            <a:ext cx="539750" cy="488950"/>
          </a:xfrm>
          <a:prstGeom prst="rightArrow">
            <a:avLst>
              <a:gd name="adj1" fmla="val 9304"/>
              <a:gd name="adj2" fmla="val 49912"/>
            </a:avLst>
          </a:prstGeom>
          <a:gradFill>
            <a:gsLst>
              <a:gs pos="100000">
                <a:schemeClr val="accent6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7" name="Flèche droite 46"/>
          <p:cNvSpPr/>
          <p:nvPr/>
        </p:nvSpPr>
        <p:spPr>
          <a:xfrm rot="5400000">
            <a:off x="3308178" y="5623720"/>
            <a:ext cx="379412" cy="488950"/>
          </a:xfrm>
          <a:prstGeom prst="rightArrow">
            <a:avLst>
              <a:gd name="adj1" fmla="val 9304"/>
              <a:gd name="adj2" fmla="val 49912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7" name="Flèche droite 36"/>
          <p:cNvSpPr/>
          <p:nvPr/>
        </p:nvSpPr>
        <p:spPr>
          <a:xfrm rot="5400000">
            <a:off x="3104941" y="3483014"/>
            <a:ext cx="804936" cy="21748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1" name="Flèche droite 40"/>
          <p:cNvSpPr/>
          <p:nvPr/>
        </p:nvSpPr>
        <p:spPr>
          <a:xfrm>
            <a:off x="2539965" y="616758"/>
            <a:ext cx="471488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3220642" y="520700"/>
            <a:ext cx="2859890" cy="419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Discussion pluridisciplinaire</a:t>
            </a:r>
          </a:p>
        </p:txBody>
      </p:sp>
      <p:sp>
        <p:nvSpPr>
          <p:cNvPr id="48" name="Flèche droite 47"/>
          <p:cNvSpPr/>
          <p:nvPr/>
        </p:nvSpPr>
        <p:spPr>
          <a:xfrm>
            <a:off x="6197600" y="615950"/>
            <a:ext cx="471488" cy="228600"/>
          </a:xfrm>
          <a:prstGeom prst="rightArrow">
            <a:avLst/>
          </a:prstGeom>
          <a:gradFill>
            <a:gsLst>
              <a:gs pos="10000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3391293" y="1086644"/>
            <a:ext cx="2859890" cy="5297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 smtClean="0"/>
              <a:t>Prise en charge spécifique mort encéphalique</a:t>
            </a:r>
            <a:endParaRPr lang="fr-FR" dirty="0"/>
          </a:p>
        </p:txBody>
      </p:sp>
      <p:sp>
        <p:nvSpPr>
          <p:cNvPr id="50" name="Flèche droite 49"/>
          <p:cNvSpPr/>
          <p:nvPr/>
        </p:nvSpPr>
        <p:spPr>
          <a:xfrm>
            <a:off x="2594769" y="1181894"/>
            <a:ext cx="471488" cy="228600"/>
          </a:xfrm>
          <a:prstGeom prst="rightArrow">
            <a:avLst/>
          </a:prstGeom>
          <a:gradFill>
            <a:gsLst>
              <a:gs pos="10000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83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4988" y="860425"/>
            <a:ext cx="3178175" cy="2030413"/>
          </a:xfrm>
          <a:prstGeom prst="rect">
            <a:avLst/>
          </a:prstGeom>
          <a:gradFill>
            <a:gsLst>
              <a:gs pos="100000">
                <a:srgbClr val="92D05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GCS-M&gt;=5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Reflexe TC +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Tracé fond EEG continu, réactif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NSE bas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TDM c normal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IRM diffusion normale 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840288" y="628650"/>
            <a:ext cx="3411537" cy="5503863"/>
          </a:xfrm>
          <a:prstGeom prst="rect">
            <a:avLst/>
          </a:prstGeom>
          <a:gradFill>
            <a:gsLst>
              <a:gs pos="100000">
                <a:schemeClr val="accent6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u="sng" dirty="0"/>
              <a:t>A la phase précoce: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 err="1"/>
              <a:t>Myoclonie</a:t>
            </a:r>
            <a:r>
              <a:rPr lang="fr-FR" sz="1600" dirty="0"/>
              <a:t> généralisée (sauf après asphyxie)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Perte reflexe du tronc cérébral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EEG </a:t>
            </a:r>
            <a:r>
              <a:rPr lang="fr-FR" sz="1600" dirty="0" err="1"/>
              <a:t>burst</a:t>
            </a:r>
            <a:r>
              <a:rPr lang="fr-FR" sz="1600" dirty="0"/>
              <a:t> suppression ou état de mal épileptique persistant malgré </a:t>
            </a:r>
            <a:r>
              <a:rPr lang="fr-FR" sz="1600" dirty="0" err="1"/>
              <a:t>ttt</a:t>
            </a:r>
            <a:r>
              <a:rPr lang="fr-FR" sz="1600" dirty="0"/>
              <a:t> bien conduit.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 err="1"/>
              <a:t>TDMc</a:t>
            </a:r>
            <a:r>
              <a:rPr lang="fr-FR" sz="1600" dirty="0"/>
              <a:t> : dédifférenciation SB/SG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/>
              <a:t>NSE &gt;</a:t>
            </a:r>
            <a:r>
              <a:rPr lang="fr-FR" altLang="fr-FR" sz="1600" dirty="0">
                <a:solidFill>
                  <a:srgbClr val="FFFFFF"/>
                </a:solidFill>
              </a:rPr>
              <a:t> 53,1 à 48h (spe90%) , &gt;150 </a:t>
            </a:r>
            <a:r>
              <a:rPr lang="fr-FR" altLang="fr-FR" sz="1600" dirty="0" err="1">
                <a:solidFill>
                  <a:srgbClr val="FFFFFF"/>
                </a:solidFill>
              </a:rPr>
              <a:t>spe</a:t>
            </a:r>
            <a:r>
              <a:rPr lang="fr-FR" altLang="fr-FR" sz="1600" dirty="0">
                <a:solidFill>
                  <a:srgbClr val="FFFFFF"/>
                </a:solidFill>
              </a:rPr>
              <a:t> ≈ 100%</a:t>
            </a:r>
          </a:p>
          <a:p>
            <a:pPr>
              <a:defRPr/>
            </a:pPr>
            <a:endParaRPr lang="fr-FR" altLang="fr-FR" sz="1600" dirty="0">
              <a:solidFill>
                <a:srgbClr val="FFFFFF"/>
              </a:solidFill>
            </a:endParaRPr>
          </a:p>
          <a:p>
            <a:pPr>
              <a:defRPr/>
            </a:pPr>
            <a:r>
              <a:rPr lang="fr-FR" altLang="fr-FR" sz="1600" u="sng" dirty="0">
                <a:solidFill>
                  <a:srgbClr val="FFFFFF"/>
                </a:solidFill>
              </a:rPr>
              <a:t>A la phase tardive: (&gt;72h </a:t>
            </a:r>
            <a:r>
              <a:rPr lang="fr-FR" altLang="fr-FR" sz="1600" u="sng" dirty="0" err="1">
                <a:solidFill>
                  <a:srgbClr val="FFFFFF"/>
                </a:solidFill>
              </a:rPr>
              <a:t>apres</a:t>
            </a:r>
            <a:r>
              <a:rPr lang="fr-FR" altLang="fr-FR" sz="1600" u="sng" dirty="0">
                <a:solidFill>
                  <a:srgbClr val="FFFFFF"/>
                </a:solidFill>
              </a:rPr>
              <a:t> arrêt sédation)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altLang="fr-FR" sz="1600" dirty="0">
                <a:solidFill>
                  <a:srgbClr val="FFFFFF"/>
                </a:solidFill>
              </a:rPr>
              <a:t>GCS –M ≤ 2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altLang="fr-FR" sz="1600" dirty="0">
                <a:solidFill>
                  <a:srgbClr val="FFFFFF"/>
                </a:solidFill>
              </a:rPr>
              <a:t>Absence reflexes pupillaires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altLang="fr-FR" sz="1600" dirty="0">
                <a:solidFill>
                  <a:srgbClr val="FFFFFF"/>
                </a:solidFill>
              </a:rPr>
              <a:t>Absence reflexes cornéens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altLang="fr-FR" sz="1600" dirty="0">
                <a:solidFill>
                  <a:srgbClr val="FFFFFF"/>
                </a:solidFill>
              </a:rPr>
              <a:t>Absence bilatéral N20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altLang="fr-FR" sz="1600" dirty="0">
                <a:solidFill>
                  <a:srgbClr val="FFFFFF"/>
                </a:solidFill>
              </a:rPr>
              <a:t>EEG: </a:t>
            </a:r>
            <a:r>
              <a:rPr lang="fr-FR" altLang="fr-FR" sz="1600" dirty="0" err="1">
                <a:solidFill>
                  <a:srgbClr val="FFFFFF"/>
                </a:solidFill>
              </a:rPr>
              <a:t>burst</a:t>
            </a:r>
            <a:r>
              <a:rPr lang="fr-FR" altLang="fr-FR" sz="1600" dirty="0">
                <a:solidFill>
                  <a:srgbClr val="FFFFFF"/>
                </a:solidFill>
              </a:rPr>
              <a:t> suppression, SE sans réactivité de fond, tracé anoxie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altLang="fr-FR" sz="1600" dirty="0">
                <a:solidFill>
                  <a:srgbClr val="FFFFFF"/>
                </a:solidFill>
              </a:rPr>
              <a:t>Ischémie CT ou IRM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altLang="fr-FR" sz="1600" dirty="0">
                <a:solidFill>
                  <a:srgbClr val="FFFFFF"/>
                </a:solidFill>
              </a:rPr>
              <a:t>NSE augmente entre h48 et h72</a:t>
            </a:r>
          </a:p>
        </p:txBody>
      </p:sp>
      <p:sp>
        <p:nvSpPr>
          <p:cNvPr id="58372" name="ZoneTexte 6"/>
          <p:cNvSpPr txBox="1">
            <a:spLocks noChangeArrowheads="1"/>
          </p:cNvSpPr>
          <p:nvPr/>
        </p:nvSpPr>
        <p:spPr bwMode="auto">
          <a:xfrm>
            <a:off x="534988" y="444500"/>
            <a:ext cx="2863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Facteurs de bon pronostic </a:t>
            </a:r>
          </a:p>
        </p:txBody>
      </p:sp>
      <p:sp>
        <p:nvSpPr>
          <p:cNvPr id="58373" name="ZoneTexte 7"/>
          <p:cNvSpPr txBox="1">
            <a:spLocks noChangeArrowheads="1"/>
          </p:cNvSpPr>
          <p:nvPr/>
        </p:nvSpPr>
        <p:spPr bwMode="auto">
          <a:xfrm>
            <a:off x="4840288" y="214313"/>
            <a:ext cx="3619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Facteurs de mauvais pronostic</a:t>
            </a:r>
          </a:p>
        </p:txBody>
      </p:sp>
      <p:sp>
        <p:nvSpPr>
          <p:cNvPr id="9" name="Rectangle 8"/>
          <p:cNvSpPr/>
          <p:nvPr/>
        </p:nvSpPr>
        <p:spPr>
          <a:xfrm>
            <a:off x="61913" y="4451350"/>
            <a:ext cx="4464050" cy="1958975"/>
          </a:xfrm>
          <a:prstGeom prst="rect">
            <a:avLst/>
          </a:prstGeom>
          <a:gradFill>
            <a:gsLst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ATCD du patient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Degré d’autonomie antérieur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Directives anticipées / retour entretient des proches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Durée de No flow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Durée de </a:t>
            </a:r>
            <a:r>
              <a:rPr lang="fr-FR" dirty="0" err="1"/>
              <a:t>low</a:t>
            </a:r>
            <a:r>
              <a:rPr lang="fr-FR" dirty="0"/>
              <a:t> flow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Rythme choquable/ non choquable</a:t>
            </a:r>
          </a:p>
        </p:txBody>
      </p:sp>
      <p:sp>
        <p:nvSpPr>
          <p:cNvPr id="58375" name="ZoneTexte 9"/>
          <p:cNvSpPr txBox="1">
            <a:spLocks noChangeArrowheads="1"/>
          </p:cNvSpPr>
          <p:nvPr/>
        </p:nvSpPr>
        <p:spPr bwMode="auto">
          <a:xfrm>
            <a:off x="184150" y="4083050"/>
            <a:ext cx="2586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Autres facteurs à lister</a:t>
            </a:r>
          </a:p>
        </p:txBody>
      </p:sp>
    </p:spTree>
    <p:extLst>
      <p:ext uri="{BB962C8B-B14F-4D97-AF65-F5344CB8AC3E}">
        <p14:creationId xmlns:p14="http://schemas.microsoft.com/office/powerpoint/2010/main" val="11545768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332</Words>
  <Application>Microsoft Office PowerPoint</Application>
  <PresentationFormat>Affichage à l'écran (4:3)</PresentationFormat>
  <Paragraphs>85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CHRA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GAY Samuel</dc:creator>
  <cp:lastModifiedBy>GAY Samuel</cp:lastModifiedBy>
  <cp:revision>2</cp:revision>
  <dcterms:created xsi:type="dcterms:W3CDTF">2014-03-17T15:59:05Z</dcterms:created>
  <dcterms:modified xsi:type="dcterms:W3CDTF">2014-11-03T11:59:21Z</dcterms:modified>
</cp:coreProperties>
</file>