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97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18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99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8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95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68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27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76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3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47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1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84748-8DD9-4CFD-BA8C-542658EF8D79}" type="datetimeFigureOut">
              <a:rPr lang="fr-FR" smtClean="0"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F3D70-DB91-4E66-8D11-DBCF87CFA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34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CAT devant DVE non perméable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198" y="3212976"/>
            <a:ext cx="1789162" cy="349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561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274" y="152605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549542" y="404664"/>
            <a:ext cx="309634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Robinets tous ouverts?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Ligne </a:t>
            </a:r>
            <a:r>
              <a:rPr lang="fr-FR" b="1" dirty="0" err="1" smtClean="0">
                <a:solidFill>
                  <a:schemeClr val="tx1"/>
                </a:solidFill>
              </a:rPr>
              <a:t>déclampée</a:t>
            </a:r>
            <a:r>
              <a:rPr lang="fr-FR" b="1" dirty="0" smtClean="0">
                <a:solidFill>
                  <a:schemeClr val="tx1"/>
                </a:solidFill>
              </a:rPr>
              <a:t> ?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Poche de DVE à – 5 cmH2O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4097714" y="1537575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2051720" y="2042846"/>
            <a:ext cx="2880320" cy="10441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Obstruction visible du circuit externe de dérivation ?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(Caillots, fibrine..)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322888" y="2168860"/>
            <a:ext cx="19442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Purge du circuit externe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5148064" y="2672916"/>
            <a:ext cx="11521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à coins arrondis 14"/>
          <p:cNvSpPr/>
          <p:nvPr/>
        </p:nvSpPr>
        <p:spPr>
          <a:xfrm>
            <a:off x="647564" y="3717032"/>
            <a:ext cx="3528392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Défaire la pansement de la tête: plicature - </a:t>
            </a:r>
            <a:r>
              <a:rPr lang="fr-FR" b="1" dirty="0" err="1" smtClean="0">
                <a:solidFill>
                  <a:schemeClr val="tx1"/>
                </a:solidFill>
              </a:rPr>
              <a:t>coudure</a:t>
            </a:r>
            <a:r>
              <a:rPr lang="fr-FR" b="1" dirty="0" smtClean="0">
                <a:solidFill>
                  <a:schemeClr val="tx1"/>
                </a:solidFill>
              </a:rPr>
              <a:t> ?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H="1">
            <a:off x="4427984" y="4424873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2319702" y="516056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7294996" y="339503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5962848" y="3942664"/>
            <a:ext cx="2664296" cy="8657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Changement du circuit externe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043608" y="5805264"/>
            <a:ext cx="255005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Faire TDM cérébrale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308542" y="2143231"/>
            <a:ext cx="654306" cy="414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OUI</a:t>
            </a:r>
            <a:endParaRPr lang="fr-FR" dirty="0"/>
          </a:p>
        </p:txBody>
      </p:sp>
      <p:cxnSp>
        <p:nvCxnSpPr>
          <p:cNvPr id="20" name="Connecteur droit avec flèche 19"/>
          <p:cNvCxnSpPr/>
          <p:nvPr/>
        </p:nvCxnSpPr>
        <p:spPr>
          <a:xfrm flipH="1">
            <a:off x="2549542" y="3248980"/>
            <a:ext cx="366274" cy="398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à coins arrondis 22"/>
          <p:cNvSpPr/>
          <p:nvPr/>
        </p:nvSpPr>
        <p:spPr>
          <a:xfrm>
            <a:off x="3095836" y="3195995"/>
            <a:ext cx="792088" cy="398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763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267744" y="332656"/>
            <a:ext cx="4248472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Faire une TDM </a:t>
            </a:r>
            <a:r>
              <a:rPr lang="fr-FR" b="1" dirty="0" smtClean="0">
                <a:solidFill>
                  <a:schemeClr val="tx1"/>
                </a:solidFill>
              </a:rPr>
              <a:t>cérébrale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1520" y="2925548"/>
            <a:ext cx="2808312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Système ventriculaire </a:t>
            </a:r>
            <a:r>
              <a:rPr lang="fr-FR" b="1" dirty="0" err="1" smtClean="0">
                <a:solidFill>
                  <a:schemeClr val="tx1"/>
                </a:solidFill>
              </a:rPr>
              <a:t>collabé</a:t>
            </a:r>
            <a:r>
              <a:rPr lang="fr-FR" b="1" dirty="0" smtClean="0">
                <a:solidFill>
                  <a:schemeClr val="tx1"/>
                </a:solidFill>
              </a:rPr>
              <a:t>  ?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67544" y="4941168"/>
            <a:ext cx="23762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Clampage de la DVE pendant 1 heure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735435" y="2997556"/>
            <a:ext cx="216024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Cathéter exclu ?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779912" y="4830045"/>
            <a:ext cx="216024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Remplacement de la </a:t>
            </a:r>
            <a:r>
              <a:rPr lang="fr-FR" b="1" smtClean="0">
                <a:solidFill>
                  <a:schemeClr val="tx1"/>
                </a:solidFill>
              </a:rPr>
              <a:t>DVE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6732240" y="2997556"/>
            <a:ext cx="201622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Cathéter obstrué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Et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DVE en place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624228" y="4705586"/>
            <a:ext cx="2232248" cy="13352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Envisager désobstruction cathéter</a:t>
            </a:r>
          </a:p>
          <a:p>
            <a:pPr algn="ctr"/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804248" y="6381328"/>
            <a:ext cx="205222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Cf</a:t>
            </a:r>
            <a:r>
              <a:rPr lang="fr-FR" dirty="0" smtClean="0"/>
              <a:t> Procédure 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 flipH="1">
            <a:off x="1763688" y="2132856"/>
            <a:ext cx="576064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4427984" y="2132856"/>
            <a:ext cx="0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6624228" y="1844824"/>
            <a:ext cx="828092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1547664" y="4293700"/>
            <a:ext cx="0" cy="5363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4809728" y="4293700"/>
            <a:ext cx="0" cy="464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7830362" y="4354341"/>
            <a:ext cx="0" cy="3436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7830362" y="6040845"/>
            <a:ext cx="0" cy="3404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4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5362" y="20503"/>
            <a:ext cx="8229600" cy="1143000"/>
          </a:xfrm>
        </p:spPr>
        <p:txBody>
          <a:bodyPr/>
          <a:lstStyle/>
          <a:p>
            <a:r>
              <a:rPr lang="fr-FR" u="sng" dirty="0" smtClean="0"/>
              <a:t>Procédure </a:t>
            </a:r>
            <a:endParaRPr lang="fr-FR" u="sng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67544" y="1124744"/>
            <a:ext cx="7704856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 </a:t>
            </a:r>
            <a:r>
              <a:rPr lang="fr-FR" dirty="0" smtClean="0">
                <a:solidFill>
                  <a:schemeClr val="tx1"/>
                </a:solidFill>
              </a:rPr>
              <a:t>Essayer de </a:t>
            </a:r>
            <a:r>
              <a:rPr lang="fr-FR" dirty="0" err="1" smtClean="0">
                <a:solidFill>
                  <a:schemeClr val="tx1"/>
                </a:solidFill>
              </a:rPr>
              <a:t>flusher</a:t>
            </a:r>
            <a:r>
              <a:rPr lang="fr-FR" dirty="0" smtClean="0">
                <a:solidFill>
                  <a:schemeClr val="tx1"/>
                </a:solidFill>
              </a:rPr>
              <a:t> avec la poche sans pression puis en augmentant doucement la poche en pression avec la main. NE pas dépasser 20 gouttes 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95536" y="6525344"/>
            <a:ext cx="3168352" cy="210753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1223628" y="3573016"/>
            <a:ext cx="6192688" cy="1684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Si échec et LCR hémorragique, DVE en place </a:t>
            </a:r>
            <a:r>
              <a:rPr lang="fr-FR" dirty="0" smtClean="0">
                <a:solidFill>
                  <a:schemeClr val="tx1"/>
                </a:solidFill>
              </a:rPr>
              <a:t>en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TDM</a:t>
            </a:r>
          </a:p>
          <a:p>
            <a:r>
              <a:rPr lang="fr-FR" dirty="0">
                <a:solidFill>
                  <a:schemeClr val="tx1"/>
                </a:solidFill>
              </a:rPr>
              <a:t> et évaluation bénéfice risque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4067944" y="2636912"/>
            <a:ext cx="0" cy="64807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4067944" y="5517232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62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07504" y="2348880"/>
            <a:ext cx="4680520" cy="4104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Prendre seringue de </a:t>
            </a:r>
            <a:r>
              <a:rPr lang="fr-FR" sz="1600" u="sng" dirty="0">
                <a:solidFill>
                  <a:schemeClr val="tx1"/>
                </a:solidFill>
              </a:rPr>
              <a:t>3 ml </a:t>
            </a:r>
            <a:r>
              <a:rPr lang="fr-FR" sz="1600" u="sng" dirty="0" err="1">
                <a:solidFill>
                  <a:schemeClr val="tx1"/>
                </a:solidFill>
              </a:rPr>
              <a:t>Luer-lock</a:t>
            </a:r>
            <a:r>
              <a:rPr lang="fr-FR" sz="1600" u="sng" dirty="0">
                <a:solidFill>
                  <a:schemeClr val="tx1"/>
                </a:solidFill>
              </a:rPr>
              <a:t> et flacon </a:t>
            </a:r>
            <a:r>
              <a:rPr lang="fr-FR" sz="1600" u="sng" dirty="0" err="1">
                <a:solidFill>
                  <a:schemeClr val="tx1"/>
                </a:solidFill>
              </a:rPr>
              <a:t>Actylise</a:t>
            </a:r>
            <a:r>
              <a:rPr lang="fr-FR" sz="1600" u="sng" dirty="0">
                <a:solidFill>
                  <a:schemeClr val="tx1"/>
                </a:solidFill>
              </a:rPr>
              <a:t> de 2 mg 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r>
              <a:rPr lang="fr-FR" sz="1600" dirty="0" smtClean="0">
                <a:solidFill>
                  <a:schemeClr val="tx1"/>
                </a:solidFill>
              </a:rPr>
              <a:t>Mettre 3,6 ml de </a:t>
            </a:r>
            <a:r>
              <a:rPr lang="fr-FR" sz="1600" dirty="0" err="1" smtClean="0">
                <a:solidFill>
                  <a:schemeClr val="tx1"/>
                </a:solidFill>
              </a:rPr>
              <a:t>NaCl</a:t>
            </a:r>
            <a:r>
              <a:rPr lang="fr-FR" sz="1600" dirty="0" smtClean="0">
                <a:solidFill>
                  <a:schemeClr val="tx1"/>
                </a:solidFill>
              </a:rPr>
              <a:t> 0,9%</a:t>
            </a:r>
            <a:r>
              <a:rPr lang="fr-FR" sz="1600" b="1" dirty="0" smtClean="0">
                <a:solidFill>
                  <a:schemeClr val="tx1"/>
                </a:solidFill>
              </a:rPr>
              <a:t> ( Ne pas utiliser le diluant associer )</a:t>
            </a:r>
            <a:r>
              <a:rPr lang="fr-FR" sz="1600" dirty="0" smtClean="0">
                <a:solidFill>
                  <a:schemeClr val="tx1"/>
                </a:solidFill>
              </a:rPr>
              <a:t> dans le flacon « poudre » d’</a:t>
            </a:r>
            <a:r>
              <a:rPr lang="fr-FR" sz="1600" dirty="0" err="1" smtClean="0">
                <a:solidFill>
                  <a:schemeClr val="tx1"/>
                </a:solidFill>
              </a:rPr>
              <a:t>actilyse</a:t>
            </a:r>
            <a:r>
              <a:rPr lang="fr-FR" sz="1600" dirty="0" smtClean="0">
                <a:solidFill>
                  <a:schemeClr val="tx1"/>
                </a:solidFill>
              </a:rPr>
              <a:t> </a:t>
            </a:r>
          </a:p>
          <a:p>
            <a:endParaRPr lang="fr-FR" sz="1600" dirty="0" smtClean="0">
              <a:solidFill>
                <a:schemeClr val="tx1"/>
              </a:solidFill>
            </a:endParaRPr>
          </a:p>
          <a:p>
            <a:r>
              <a:rPr lang="fr-FR" sz="1600" dirty="0">
                <a:solidFill>
                  <a:schemeClr val="tx1"/>
                </a:solidFill>
              </a:rPr>
              <a:t>P</a:t>
            </a:r>
            <a:r>
              <a:rPr lang="fr-FR" sz="1600" dirty="0" smtClean="0">
                <a:solidFill>
                  <a:schemeClr val="tx1"/>
                </a:solidFill>
              </a:rPr>
              <a:t>rendre que 1,8 ml avec la seringue de 3 ml </a:t>
            </a:r>
            <a:r>
              <a:rPr lang="fr-FR" sz="1600" dirty="0" err="1" smtClean="0">
                <a:solidFill>
                  <a:schemeClr val="tx1"/>
                </a:solidFill>
              </a:rPr>
              <a:t>Luer</a:t>
            </a:r>
            <a:r>
              <a:rPr lang="fr-FR" sz="1600" dirty="0" smtClean="0">
                <a:solidFill>
                  <a:schemeClr val="tx1"/>
                </a:solidFill>
              </a:rPr>
              <a:t> </a:t>
            </a:r>
            <a:r>
              <a:rPr lang="fr-FR" sz="1600" dirty="0" err="1" smtClean="0">
                <a:solidFill>
                  <a:schemeClr val="tx1"/>
                </a:solidFill>
              </a:rPr>
              <a:t>lock</a:t>
            </a:r>
            <a:r>
              <a:rPr lang="fr-FR" sz="1600" smtClean="0">
                <a:solidFill>
                  <a:schemeClr val="tx1"/>
                </a:solidFill>
              </a:rPr>
              <a:t>   </a:t>
            </a:r>
            <a:r>
              <a:rPr lang="fr-FR" sz="1600" dirty="0" smtClean="0">
                <a:solidFill>
                  <a:schemeClr val="tx1"/>
                </a:solidFill>
              </a:rPr>
              <a:t>soit au final  </a:t>
            </a:r>
            <a:r>
              <a:rPr lang="fr-FR" sz="1600" dirty="0">
                <a:solidFill>
                  <a:schemeClr val="tx1"/>
                </a:solidFill>
              </a:rPr>
              <a:t>1 mg d’ </a:t>
            </a:r>
            <a:r>
              <a:rPr lang="fr-FR" sz="1600" dirty="0" err="1">
                <a:solidFill>
                  <a:schemeClr val="tx1"/>
                </a:solidFill>
              </a:rPr>
              <a:t>actilyse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  <a:r>
              <a:rPr lang="fr-FR" sz="1600" dirty="0" smtClean="0">
                <a:solidFill>
                  <a:schemeClr val="tx1"/>
                </a:solidFill>
              </a:rPr>
              <a:t>dans  </a:t>
            </a:r>
            <a:r>
              <a:rPr lang="fr-FR" sz="1600" dirty="0">
                <a:solidFill>
                  <a:schemeClr val="tx1"/>
                </a:solidFill>
              </a:rPr>
              <a:t>1,8 ml </a:t>
            </a:r>
            <a:endParaRPr lang="fr-FR" sz="1600" b="1" u="sng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  <a:p>
            <a:r>
              <a:rPr lang="fr-FR" sz="1600" dirty="0">
                <a:solidFill>
                  <a:schemeClr val="tx1"/>
                </a:solidFill>
              </a:rPr>
              <a:t>I</a:t>
            </a:r>
            <a:r>
              <a:rPr lang="fr-FR" sz="1600" dirty="0" smtClean="0">
                <a:solidFill>
                  <a:schemeClr val="tx1"/>
                </a:solidFill>
              </a:rPr>
              <a:t>njecter les 1,8 ml sur </a:t>
            </a:r>
            <a:r>
              <a:rPr lang="fr-FR" sz="1600" dirty="0">
                <a:solidFill>
                  <a:schemeClr val="tx1"/>
                </a:solidFill>
              </a:rPr>
              <a:t>le site d’injection de manière stérile.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r>
              <a:rPr lang="fr-FR" sz="1600" dirty="0">
                <a:solidFill>
                  <a:schemeClr val="tx1"/>
                </a:solidFill>
              </a:rPr>
              <a:t>Clamper 1 heure </a:t>
            </a:r>
            <a:r>
              <a:rPr lang="fr-FR" sz="1600" dirty="0" smtClean="0">
                <a:solidFill>
                  <a:schemeClr val="tx1"/>
                </a:solidFill>
              </a:rPr>
              <a:t>au maximum si possible puis </a:t>
            </a:r>
            <a:r>
              <a:rPr lang="fr-FR" sz="1600" dirty="0" err="1">
                <a:solidFill>
                  <a:schemeClr val="tx1"/>
                </a:solidFill>
              </a:rPr>
              <a:t>déclamper</a:t>
            </a:r>
            <a:r>
              <a:rPr lang="fr-FR" sz="1600" dirty="0" smtClean="0">
                <a:solidFill>
                  <a:schemeClr val="tx1"/>
                </a:solidFill>
              </a:rPr>
              <a:t>.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r>
              <a:rPr lang="fr-FR" sz="1600" dirty="0" smtClean="0">
                <a:solidFill>
                  <a:schemeClr val="tx1"/>
                </a:solidFill>
              </a:rPr>
              <a:t>Si échec, refaire la même procédure </a:t>
            </a:r>
            <a:r>
              <a:rPr lang="fr-FR" sz="1600" dirty="0" smtClean="0"/>
              <a:t>.</a:t>
            </a:r>
            <a:endParaRPr lang="fr-FR" sz="16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866540" y="404664"/>
            <a:ext cx="30963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Suspicion de </a:t>
            </a:r>
            <a:r>
              <a:rPr lang="fr-FR" dirty="0" err="1" smtClean="0"/>
              <a:t>caillotage</a:t>
            </a:r>
            <a:r>
              <a:rPr lang="fr-FR" dirty="0" smtClean="0"/>
              <a:t> </a:t>
            </a:r>
          </a:p>
          <a:p>
            <a:pPr algn="ctr"/>
            <a:r>
              <a:rPr lang="fr-FR" dirty="0" smtClean="0"/>
              <a:t>intra cathéter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375756" y="1463863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à coins arrondis 7"/>
          <p:cNvSpPr/>
          <p:nvPr/>
        </p:nvSpPr>
        <p:spPr>
          <a:xfrm>
            <a:off x="5364088" y="2060848"/>
            <a:ext cx="360040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.</a:t>
            </a:r>
            <a:r>
              <a:rPr lang="fr-FR" sz="1400" dirty="0" smtClean="0">
                <a:solidFill>
                  <a:schemeClr val="tx1"/>
                </a:solidFill>
              </a:rPr>
              <a:t>Prendre seringue 3 ml </a:t>
            </a:r>
            <a:r>
              <a:rPr lang="fr-FR" sz="1400" dirty="0" err="1" smtClean="0">
                <a:solidFill>
                  <a:schemeClr val="tx1"/>
                </a:solidFill>
              </a:rPr>
              <a:t>Luer-Lock</a:t>
            </a:r>
            <a:r>
              <a:rPr lang="fr-FR" sz="1400" dirty="0" smtClean="0">
                <a:solidFill>
                  <a:schemeClr val="tx1"/>
                </a:solidFill>
              </a:rPr>
              <a:t> et flacon </a:t>
            </a:r>
            <a:r>
              <a:rPr lang="fr-FR" sz="1400" dirty="0" err="1" smtClean="0">
                <a:solidFill>
                  <a:schemeClr val="tx1"/>
                </a:solidFill>
              </a:rPr>
              <a:t>actilyse</a:t>
            </a:r>
            <a:r>
              <a:rPr lang="fr-FR" sz="1400" dirty="0" smtClean="0">
                <a:solidFill>
                  <a:schemeClr val="tx1"/>
                </a:solidFill>
              </a:rPr>
              <a:t> 2mg</a:t>
            </a: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.Mettre </a:t>
            </a:r>
            <a:r>
              <a:rPr lang="fr-FR" sz="1400" dirty="0">
                <a:solidFill>
                  <a:schemeClr val="tx1"/>
                </a:solidFill>
              </a:rPr>
              <a:t>2</a:t>
            </a:r>
            <a:r>
              <a:rPr lang="fr-FR" sz="1400" dirty="0" smtClean="0">
                <a:solidFill>
                  <a:schemeClr val="tx1"/>
                </a:solidFill>
              </a:rPr>
              <a:t> ml  de  </a:t>
            </a:r>
            <a:r>
              <a:rPr lang="fr-FR" sz="1400" dirty="0" err="1" smtClean="0">
                <a:solidFill>
                  <a:schemeClr val="tx1"/>
                </a:solidFill>
              </a:rPr>
              <a:t>Nacl</a:t>
            </a:r>
            <a:r>
              <a:rPr lang="fr-FR" sz="1400" dirty="0" smtClean="0">
                <a:solidFill>
                  <a:schemeClr val="tx1"/>
                </a:solidFill>
              </a:rPr>
              <a:t> 0,9% (et pas le diluant) dans le flacon « poudre »  soit au final 1 mg/ml. </a:t>
            </a:r>
          </a:p>
          <a:p>
            <a:endParaRPr lang="fr-FR" sz="1400" dirty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.Puis  injecter dans le cathéter 1 ml du flacon soit 1 mg d’</a:t>
            </a:r>
            <a:r>
              <a:rPr lang="fr-FR" sz="1400" dirty="0" err="1" smtClean="0">
                <a:solidFill>
                  <a:schemeClr val="tx1"/>
                </a:solidFill>
              </a:rPr>
              <a:t>actilyse</a:t>
            </a:r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Puis injecter 2 ml de </a:t>
            </a:r>
            <a:r>
              <a:rPr lang="fr-FR" sz="1400" dirty="0" err="1" smtClean="0">
                <a:solidFill>
                  <a:schemeClr val="tx1"/>
                </a:solidFill>
              </a:rPr>
              <a:t>Nacl</a:t>
            </a:r>
            <a:r>
              <a:rPr lang="fr-FR" sz="1400" dirty="0" smtClean="0">
                <a:solidFill>
                  <a:schemeClr val="tx1"/>
                </a:solidFill>
              </a:rPr>
              <a:t> 0,9% pour pousser l’</a:t>
            </a:r>
            <a:r>
              <a:rPr lang="fr-FR" sz="1400" dirty="0" err="1" smtClean="0">
                <a:solidFill>
                  <a:schemeClr val="tx1"/>
                </a:solidFill>
              </a:rPr>
              <a:t>actilyse</a:t>
            </a:r>
            <a:r>
              <a:rPr lang="fr-FR" sz="1400" dirty="0" smtClean="0">
                <a:solidFill>
                  <a:schemeClr val="tx1"/>
                </a:solidFill>
              </a:rPr>
              <a:t> en intraventriculaire.</a:t>
            </a: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. Clamper 1 heure au maximum si possible et </a:t>
            </a:r>
            <a:r>
              <a:rPr lang="fr-FR" sz="1400" dirty="0" err="1" smtClean="0">
                <a:solidFill>
                  <a:schemeClr val="tx1"/>
                </a:solidFill>
              </a:rPr>
              <a:t>déclamper</a:t>
            </a:r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.Si </a:t>
            </a:r>
            <a:r>
              <a:rPr lang="fr-FR" sz="1400" dirty="0">
                <a:solidFill>
                  <a:schemeClr val="tx1"/>
                </a:solidFill>
              </a:rPr>
              <a:t>é</a:t>
            </a:r>
            <a:r>
              <a:rPr lang="fr-FR" sz="1400" dirty="0" smtClean="0">
                <a:solidFill>
                  <a:schemeClr val="tx1"/>
                </a:solidFill>
              </a:rPr>
              <a:t>chec, possibilité de refaire une fois la procédure.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719293" y="404664"/>
            <a:ext cx="259228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Suspicion </a:t>
            </a:r>
            <a:r>
              <a:rPr lang="fr-FR" dirty="0" err="1" smtClean="0"/>
              <a:t>décaillotage</a:t>
            </a:r>
            <a:r>
              <a:rPr lang="fr-FR" dirty="0" smtClean="0"/>
              <a:t> intraventriculaire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7015437" y="141277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9702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2817</TotalTime>
  <Words>200</Words>
  <Application>Microsoft Office PowerPoint</Application>
  <PresentationFormat>Affichage à l'écran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CAT devant DVE non perméable</vt:lpstr>
      <vt:lpstr>Présentation PowerPoint</vt:lpstr>
      <vt:lpstr>Présentation PowerPoint</vt:lpstr>
      <vt:lpstr>Procédure </vt:lpstr>
      <vt:lpstr>Présentation PowerPoint</vt:lpstr>
    </vt:vector>
  </TitlesOfParts>
  <Company>CHRA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 devant DVE non perméable</dc:title>
  <dc:creator>HAUTEFEUILLE Serge</dc:creator>
  <cp:lastModifiedBy>HAUTEFEUILLE Serge</cp:lastModifiedBy>
  <cp:revision>47</cp:revision>
  <cp:lastPrinted>2014-03-05T16:15:20Z</cp:lastPrinted>
  <dcterms:created xsi:type="dcterms:W3CDTF">2013-12-05T09:32:22Z</dcterms:created>
  <dcterms:modified xsi:type="dcterms:W3CDTF">2014-03-26T10:02:18Z</dcterms:modified>
</cp:coreProperties>
</file>